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9.xml" ContentType="application/vnd.openxmlformats-officedocument.presentationml.notes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zh-CN"/>
              <a:t>10/30/2013</a:t>
            </a:fld>
            <a:endParaRPr lang="zh-CN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zh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zh-CN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zh-CN"/>
              <a:t>1</a:t>
            </a:fld>
            <a:endParaRPr lang="zh-CN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8D8E2E-7439-768D-9859-59DF11DFDBC8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6358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22217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54123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8B22A65-7F0B-CC25-0755-8C2AC1B8FD02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3492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00417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82979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952AEB-CDC1-E955-D3F0-6CAC5EB9430A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7378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19885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水量守恒</a:t>
            </a:r>
            <a:endParaRPr/>
          </a:p>
        </p:txBody>
      </p:sp>
      <p:sp>
        <p:nvSpPr>
          <p:cNvPr id="12324919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4F81A2-0117-4E26-7096-0A86028069AF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（33）：比例，然后就……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FA1583-51DA-9037-9D0A-C5A8C31DBBFA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96384EA-1033-8AEA-7A5B-1D027B462ED4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34904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93136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903948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FDC086-B4F0-2E5F-269C-06786F4E2F3B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66889C-64AE-D549-FE76-42D79B68A4D1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7023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27491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32826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5F6E0D-46C2-7CA0-C326-08871C0357BB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最后，G为总收益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312C7D-E0B2-C03C-DFDB-D164DA665A78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A9779A-55A3-E42B-EA89-174BC9B54085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06295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23986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最后，得到，相符</a:t>
            </a:r>
            <a:endParaRPr/>
          </a:p>
        </p:txBody>
      </p:sp>
      <p:sp>
        <p:nvSpPr>
          <p:cNvPr id="15523635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618BE8-34A1-BDCC-5785-0A5F26B31564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于是聪明的人类就发明了节水池来节省水，原理如图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120308-3967-34FC-037D-37814E4E1320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23155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56150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那么，再经过一番推导，就有了省水率的一般公式。但是这公式有点复杂，现实中</a:t>
            </a:r>
            <a:r>
              <a:rPr lang="zh-CN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考虑到经济性和实用性等方面</a:t>
            </a:r>
            <a:r>
              <a:rPr/>
              <a:t>……，于是就有了下面这个公式</a:t>
            </a:r>
            <a:endParaRPr/>
          </a:p>
        </p:txBody>
      </p:sp>
      <p:sp>
        <p:nvSpPr>
          <p:cNvPr id="8394183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0A3AE2-4E84-D5DD-3C5D-CE60C5EDD7C4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5997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24120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那么，再经过一番推导，就有了省水率的一般公式。但是这公式有点复杂，现实中</a:t>
            </a:r>
            <a:r>
              <a:rPr lang="zh-CN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考虑到经济性和实用性等方面</a:t>
            </a:r>
            <a:r>
              <a:rPr/>
              <a:t>……，于是就有了下面这个公式</a:t>
            </a:r>
            <a:endParaRPr/>
          </a:p>
        </p:txBody>
      </p:sp>
      <p:sp>
        <p:nvSpPr>
          <p:cNvPr id="18065368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666A31-B833-584F-6960-4B508B24C064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对于这个公式，我们肯定想要知道节水率具体如何变化，所以就有了这样一个程序以及下面的结果。注意到……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FFF7A8-A77D-B415-DA80-2932D7913FA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68120D-631A-3EAA-0194-34CFECDB9B84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93673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51212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……，那么我们将节省下来的水的成本看作节水池带来的收益，有这样的公式（但是这里我个人计算成本的部分要乘上λ，不然后面程序跑出来的结果很神奇）</a:t>
            </a:r>
            <a:endParaRPr/>
          </a:p>
        </p:txBody>
      </p:sp>
      <p:sp>
        <p:nvSpPr>
          <p:cNvPr id="16634993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EBB168-6AF2-9B44-EB5C-6A63B026F7DC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对于这个公式，我们又有如下程序（乘上了λ），代入数据后，得到了之前那张统计图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48B82D-DA03-C796-233A-D6CBE7B17B25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zh-CN"/>
              <a:t>Click to edit Master subtitle style</a:t>
            </a:r>
            <a:endParaRPr 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zh-CN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zh-CN"/>
              <a:t>Click icon to add picture</a:t>
            </a:r>
            <a:endParaRPr lang="zh-C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zh-CN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Click to edit Master title style</a:t>
            </a:r>
            <a:endParaRPr lang="zh-C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Click to edit Master text styles</a:t>
            </a:r>
            <a:endParaRPr/>
          </a:p>
          <a:p>
            <a:pPr lvl="1">
              <a:defRPr/>
            </a:pPr>
            <a:r>
              <a:rPr lang="zh-CN"/>
              <a:t>Second level</a:t>
            </a:r>
            <a:endParaRPr/>
          </a:p>
          <a:p>
            <a:pPr lvl="2">
              <a:defRPr/>
            </a:pPr>
            <a:r>
              <a:rPr lang="zh-CN"/>
              <a:t>Third level</a:t>
            </a:r>
            <a:endParaRPr/>
          </a:p>
          <a:p>
            <a:pPr lvl="3">
              <a:defRPr/>
            </a:pPr>
            <a:r>
              <a:rPr lang="zh-CN"/>
              <a:t>Fourth level</a:t>
            </a:r>
            <a:endParaRPr/>
          </a:p>
          <a:p>
            <a:pPr lvl="4">
              <a:defRPr/>
            </a:pPr>
            <a:r>
              <a:rPr lang="zh-CN"/>
              <a:t>Fifth level</a:t>
            </a:r>
            <a:endParaRPr 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zh-CN"/>
              <a:t>30.10.2013</a:t>
            </a:fld>
            <a:endParaRPr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7.png"/><Relationship Id="rId6" Type="http://schemas.microsoft.com/office/2007/relationships/media" Target="../media/media2.mp4"/><Relationship Id="rId7" Type="http://schemas.openxmlformats.org/officeDocument/2006/relationships/video" Target="../media/media2.mp4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8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12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12.jpg"/><Relationship Id="rId5" Type="http://schemas.openxmlformats.org/officeDocument/2006/relationships/image" Target="../media/image25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6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9.jpg"/><Relationship Id="rId6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sz="2800" b="0" i="0" u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运河上的省水船闸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07071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2800">
                <a:latin typeface="微软雅黑"/>
                <a:ea typeface="微软雅黑"/>
                <a:cs typeface="微软雅黑"/>
              </a:rPr>
              <a:t>当然，现实中肯定不止这样一种省水方式，如船闸间的互灌互泄</a:t>
            </a:r>
            <a:endParaRPr sz="2800"/>
          </a:p>
        </p:txBody>
      </p:sp>
      <p:pic>
        <p:nvPicPr>
          <p:cNvPr id="460485248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>
            <a:off x="657224" y="1690687"/>
            <a:ext cx="5438774" cy="3200400"/>
          </a:xfrm>
          <a:prstGeom prst="rect">
            <a:avLst/>
          </a:prstGeom>
        </p:spPr>
      </p:pic>
      <p:sp>
        <p:nvSpPr>
          <p:cNvPr id="799873390" name=""/>
          <p:cNvSpPr txBox="1"/>
          <p:nvPr/>
        </p:nvSpPr>
        <p:spPr bwMode="auto">
          <a:xfrm flipH="0" flipV="0">
            <a:off x="6862499" y="1904999"/>
            <a:ext cx="407812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</p:txBody>
      </p:sp>
      <p:pic>
        <p:nvPicPr>
          <p:cNvPr id="18680506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511998" y="-2637826"/>
            <a:ext cx="1019174" cy="575661"/>
          </a:xfrm>
          <a:prstGeom prst="rect">
            <a:avLst/>
          </a:prstGeom>
        </p:spPr>
      </p:pic>
      <p:sp>
        <p:nvSpPr>
          <p:cNvPr id="1803033989" name=""/>
          <p:cNvSpPr txBox="1"/>
          <p:nvPr/>
        </p:nvSpPr>
        <p:spPr bwMode="auto">
          <a:xfrm flipH="0" flipV="0">
            <a:off x="6260104" y="1961029"/>
            <a:ext cx="5437648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zh-CN" sz="18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假设，在多级船闸中所有船闸的高度2h相同，且低端高度差皆为h。不妨设三个船</a:t>
            </a:r>
            <a:r>
              <a:rPr lang="zh-CN" sz="18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闸依次视为船A、船闸B、船闸C，将下游水位视为海平面，则上游水位=下端高度差+船闸C</a:t>
            </a:r>
            <a:r>
              <a:rPr lang="zh-CN" sz="18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高度=3h,且</a:t>
            </a:r>
            <a:endParaRPr sz="18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</p:txBody>
      </p:sp>
      <p:pic>
        <p:nvPicPr>
          <p:cNvPr id="181320371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95261" y="3150109"/>
            <a:ext cx="1276349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510024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2800">
                <a:latin typeface="微软雅黑"/>
                <a:ea typeface="微软雅黑"/>
                <a:cs typeface="微软雅黑"/>
              </a:rPr>
              <a:t>当然，现实中肯定不止这样一种省水方式，如船闸间的互灌互泄</a:t>
            </a:r>
            <a:endParaRPr sz="2800"/>
          </a:p>
        </p:txBody>
      </p:sp>
      <p:pic>
        <p:nvPicPr>
          <p:cNvPr id="807506477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>
            <a:off x="657224" y="1690687"/>
            <a:ext cx="5438774" cy="3200400"/>
          </a:xfrm>
          <a:prstGeom prst="rect">
            <a:avLst/>
          </a:prstGeom>
        </p:spPr>
      </p:pic>
      <p:sp>
        <p:nvSpPr>
          <p:cNvPr id="1027936556" name=""/>
          <p:cNvSpPr txBox="1"/>
          <p:nvPr/>
        </p:nvSpPr>
        <p:spPr bwMode="auto">
          <a:xfrm flipH="0" flipV="0">
            <a:off x="6862499" y="1904999"/>
            <a:ext cx="407812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</p:txBody>
      </p:sp>
      <p:pic>
        <p:nvPicPr>
          <p:cNvPr id="7728577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511998" y="-2637826"/>
            <a:ext cx="1019174" cy="575661"/>
          </a:xfrm>
          <a:prstGeom prst="rect">
            <a:avLst/>
          </a:prstGeom>
        </p:spPr>
      </p:pic>
      <p:sp>
        <p:nvSpPr>
          <p:cNvPr id="1099910398" name=""/>
          <p:cNvSpPr txBox="1"/>
          <p:nvPr/>
        </p:nvSpPr>
        <p:spPr bwMode="auto">
          <a:xfrm flipH="0" flipV="0">
            <a:off x="6260104" y="1961029"/>
            <a:ext cx="5437648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zh-CN" sz="18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假设，在多级船闸中所有船闸的高度2h相同，且低端高度差皆为h。不妨设三个船</a:t>
            </a:r>
            <a:r>
              <a:rPr lang="zh-CN" sz="18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闸依次视为船A、船闸B、船闸C，将下游水位视为海平面，则上游水位=下端高度差+船闸C</a:t>
            </a:r>
            <a:r>
              <a:rPr lang="zh-CN" sz="18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高度=3h,且</a:t>
            </a:r>
            <a:endParaRPr sz="18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</p:txBody>
      </p:sp>
      <p:pic>
        <p:nvPicPr>
          <p:cNvPr id="56583340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95261" y="3150109"/>
            <a:ext cx="1276349" cy="571500"/>
          </a:xfrm>
          <a:prstGeom prst="rect">
            <a:avLst/>
          </a:prstGeom>
        </p:spPr>
      </p:pic>
      <p:pic>
        <p:nvPicPr>
          <p:cNvPr id="128225916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15745" y="3793070"/>
            <a:ext cx="3457575" cy="600075"/>
          </a:xfrm>
          <a:prstGeom prst="rect">
            <a:avLst/>
          </a:prstGeom>
        </p:spPr>
      </p:pic>
      <p:sp>
        <p:nvSpPr>
          <p:cNvPr id="1359803840" name=""/>
          <p:cNvSpPr txBox="1"/>
          <p:nvPr/>
        </p:nvSpPr>
        <p:spPr bwMode="auto">
          <a:xfrm flipH="0" flipV="0">
            <a:off x="6452205" y="3970083"/>
            <a:ext cx="148573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微软雅黑"/>
                <a:ea typeface="微软雅黑"/>
                <a:cs typeface="微软雅黑"/>
              </a:rPr>
              <a:t>于是：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973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2800">
                <a:latin typeface="微软雅黑"/>
                <a:ea typeface="微软雅黑"/>
                <a:cs typeface="微软雅黑"/>
              </a:rPr>
              <a:t>当然，现实中肯定不止这样一种省水方式，如船闸间的互灌互泄</a:t>
            </a:r>
            <a:endParaRPr sz="2800"/>
          </a:p>
        </p:txBody>
      </p:sp>
      <p:pic>
        <p:nvPicPr>
          <p:cNvPr id="1568221710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5839484" y="-2457151"/>
            <a:ext cx="364202" cy="214311"/>
          </a:xfrm>
          <a:prstGeom prst="rect">
            <a:avLst/>
          </a:prstGeom>
        </p:spPr>
      </p:pic>
      <p:sp>
        <p:nvSpPr>
          <p:cNvPr id="2057215395" name=""/>
          <p:cNvSpPr txBox="1"/>
          <p:nvPr/>
        </p:nvSpPr>
        <p:spPr bwMode="auto">
          <a:xfrm flipH="0" flipV="0">
            <a:off x="6862499" y="1904999"/>
            <a:ext cx="407812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18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</p:txBody>
      </p:sp>
      <p:pic>
        <p:nvPicPr>
          <p:cNvPr id="21157783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511998" y="-2637826"/>
            <a:ext cx="1019174" cy="575661"/>
          </a:xfrm>
          <a:prstGeom prst="rect">
            <a:avLst/>
          </a:prstGeom>
        </p:spPr>
      </p:pic>
      <p:pic>
        <p:nvPicPr>
          <p:cNvPr id="1759170026" name="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5"/>
          <a:stretch/>
        </p:blipFill>
        <p:spPr bwMode="auto">
          <a:xfrm flipH="0" flipV="0">
            <a:off x="1058203" y="1643062"/>
            <a:ext cx="9882424" cy="4366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89128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2800">
                <a:latin typeface="微软雅黑"/>
                <a:ea typeface="微软雅黑"/>
                <a:cs typeface="微软雅黑"/>
              </a:rPr>
              <a:t>当然，现实中肯定不止这样一种省水方式，如船闸间的互灌互泄</a:t>
            </a:r>
            <a:endParaRPr sz="2800"/>
          </a:p>
        </p:txBody>
      </p:sp>
      <p:pic>
        <p:nvPicPr>
          <p:cNvPr id="1281254424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>
            <a:off x="657224" y="1690687"/>
            <a:ext cx="5438774" cy="3200400"/>
          </a:xfrm>
          <a:prstGeom prst="rect">
            <a:avLst/>
          </a:prstGeom>
        </p:spPr>
      </p:pic>
      <p:sp>
        <p:nvSpPr>
          <p:cNvPr id="312702145" name=""/>
          <p:cNvSpPr txBox="1"/>
          <p:nvPr/>
        </p:nvSpPr>
        <p:spPr bwMode="auto">
          <a:xfrm flipH="0" flipV="0">
            <a:off x="6862499" y="1904999"/>
            <a:ext cx="4078487" cy="2286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zh-CN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首先，根据连通器原理，为了使船只进入船闸A,船闸A的初始水位必定等于下游水位高度。</a:t>
            </a:r>
            <a:endParaRPr lang="zh-CN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zh-CN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同时，当船只进入船闸A时，为了使船只进入船闸B，根据连通器原理船闸A的水位高度必定</a:t>
            </a:r>
            <a:endParaRPr lang="zh-CN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zh-CN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与船闸B相等，即船闸A与船闸B变化的体积相等：</a:t>
            </a:r>
            <a:endParaRPr sz="18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</p:txBody>
      </p:sp>
      <p:pic>
        <p:nvPicPr>
          <p:cNvPr id="766362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511998" y="-2637826"/>
            <a:ext cx="1019174" cy="575661"/>
          </a:xfrm>
          <a:prstGeom prst="rect">
            <a:avLst/>
          </a:prstGeom>
        </p:spPr>
      </p:pic>
      <p:pic>
        <p:nvPicPr>
          <p:cNvPr id="141879948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305079" y="4319587"/>
            <a:ext cx="3010232" cy="792166"/>
          </a:xfrm>
          <a:prstGeom prst="rect">
            <a:avLst/>
          </a:prstGeom>
        </p:spPr>
      </p:pic>
      <p:sp>
        <p:nvSpPr>
          <p:cNvPr id="621678896" name=""/>
          <p:cNvSpPr txBox="1"/>
          <p:nvPr/>
        </p:nvSpPr>
        <p:spPr bwMode="auto">
          <a:xfrm flipH="0" flipV="0">
            <a:off x="7055976" y="5104804"/>
            <a:ext cx="399939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zh-CN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此时，船闸A与船闸B的水位高度为Δh</a:t>
            </a:r>
            <a:r>
              <a:rPr lang="zh-CN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</a:t>
            </a:r>
            <a:r>
              <a:rPr lang="zh-CN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。</a:t>
            </a:r>
            <a:endParaRPr lang="zh-CN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7109531" name=""/>
          <p:cNvSpPr txBox="1"/>
          <p:nvPr/>
        </p:nvSpPr>
        <p:spPr bwMode="auto">
          <a:xfrm flipH="0" flipV="0">
            <a:off x="10230188" y="4474348"/>
            <a:ext cx="84988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(32)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79344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351851028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786697" y="365124"/>
            <a:ext cx="8513976" cy="6108898"/>
          </a:xfrm>
          <a:prstGeom prst="rect">
            <a:avLst/>
          </a:prstGeom>
        </p:spPr>
      </p:pic>
      <p:sp>
        <p:nvSpPr>
          <p:cNvPr id="1451136455" name=""/>
          <p:cNvSpPr txBox="1"/>
          <p:nvPr/>
        </p:nvSpPr>
        <p:spPr bwMode="auto">
          <a:xfrm flipH="0" flipV="0">
            <a:off x="9318164" y="461367"/>
            <a:ext cx="2599549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微软雅黑"/>
                <a:ea typeface="微软雅黑"/>
                <a:cs typeface="微软雅黑"/>
              </a:rPr>
              <a:t>于是有左侧推导</a:t>
            </a:r>
            <a:endParaRPr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r>
              <a:rPr>
                <a:latin typeface="微软雅黑"/>
                <a:ea typeface="微软雅黑"/>
                <a:cs typeface="微软雅黑"/>
              </a:rPr>
              <a:t>（最后22.2%应为33.3%，这里假设</a:t>
            </a:r>
            <a:endParaRPr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r>
              <a:rPr>
                <a:latin typeface="微软雅黑"/>
                <a:ea typeface="微软雅黑"/>
                <a:cs typeface="微软雅黑"/>
              </a:rPr>
              <a:t>三级船闸	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29548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1">
            <a:off x="5614354" y="-1354335"/>
            <a:ext cx="145281" cy="58042"/>
          </a:xfrm>
          <a:prstGeom prst="rect">
            <a:avLst/>
          </a:prstGeom>
        </p:spPr>
      </p:pic>
      <p:pic>
        <p:nvPicPr>
          <p:cNvPr id="175887922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855764" y="2422921"/>
            <a:ext cx="3517180" cy="1223367"/>
          </a:xfrm>
          <a:prstGeom prst="rect">
            <a:avLst/>
          </a:prstGeom>
        </p:spPr>
      </p:pic>
      <p:sp>
        <p:nvSpPr>
          <p:cNvPr id="29452430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2800">
                <a:latin typeface="微软雅黑"/>
                <a:ea typeface="微软雅黑"/>
                <a:cs typeface="微软雅黑"/>
              </a:rPr>
              <a:t>那么，把以上两项结合在一起，有：</a:t>
            </a:r>
            <a:endParaRPr/>
          </a:p>
        </p:txBody>
      </p:sp>
      <p:sp>
        <p:nvSpPr>
          <p:cNvPr id="182466381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因为带省水池闸室省水方式是独立运行的，不会影响多级船闸过闸运行及其方式，所以由</a:t>
            </a: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式（10），每个船闸的省水体积表示如下：                                                                     </a:t>
            </a:r>
            <a:endParaRPr lang="zh-CN" sz="2400" b="0" i="0" u="none" strike="noStrike" cap="none" spc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                                                                                                    （39）</a:t>
            </a:r>
            <a:endParaRPr lang="zh-CN" sz="2400" b="0" i="0" u="none" strike="noStrike" cap="none" spc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457425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066542" y="3153667"/>
            <a:ext cx="3095624" cy="1236761"/>
          </a:xfrm>
          <a:prstGeom prst="rect">
            <a:avLst/>
          </a:prstGeom>
        </p:spPr>
      </p:pic>
      <p:pic>
        <p:nvPicPr>
          <p:cNvPr id="6128851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855764" y="2422921"/>
            <a:ext cx="3517180" cy="1223367"/>
          </a:xfrm>
          <a:prstGeom prst="rect">
            <a:avLst/>
          </a:prstGeom>
        </p:spPr>
      </p:pic>
      <p:sp>
        <p:nvSpPr>
          <p:cNvPr id="17150648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2800">
                <a:latin typeface="微软雅黑"/>
                <a:ea typeface="微软雅黑"/>
                <a:cs typeface="微软雅黑"/>
              </a:rPr>
              <a:t>那么，把以上两项结合在一起，有：</a:t>
            </a:r>
            <a:endParaRPr/>
          </a:p>
        </p:txBody>
      </p:sp>
      <p:sp>
        <p:nvSpPr>
          <p:cNvPr id="147797617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因为带省水池闸室省水方式是独立运行的，不会影响多级船闸过闸运行及其方式，所以由</a:t>
            </a: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式（10），每个船闸的省水体积表示如下：                                                                     </a:t>
            </a:r>
            <a:endParaRPr lang="zh-CN" sz="2400" b="0" i="0" u="none" strike="noStrike" cap="none" spc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                                                                                                     （39）</a:t>
            </a:r>
            <a:endParaRPr lang="zh-CN" sz="2400" b="0" i="0" u="none" strike="noStrike" cap="none" spc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endParaRPr sz="24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  <a:p>
            <a:pPr>
              <a:defRPr/>
            </a:pP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同时，有                                                                                       （38）</a:t>
            </a:r>
            <a:endParaRPr lang="zh-CN" sz="2400" b="0" i="0" u="none" strike="noStrike" cap="none" spc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endParaRPr lang="zh-CN" sz="24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  <a:p>
            <a:pPr>
              <a:defRPr/>
            </a:pP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含义：所有互灌互泄所节省水的体积可近似看为n趋近于正无穷时的值</a:t>
            </a:r>
            <a:endParaRPr lang="zh-CN" sz="2400" b="0" i="0" u="none" strike="noStrike" cap="none" spc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0633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09885337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779263" y="365124"/>
            <a:ext cx="10743638" cy="1524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237901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230665959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779263" y="365124"/>
            <a:ext cx="10743638" cy="1524992"/>
          </a:xfrm>
          <a:prstGeom prst="rect">
            <a:avLst/>
          </a:prstGeom>
        </p:spPr>
      </p:pic>
      <p:pic>
        <p:nvPicPr>
          <p:cNvPr id="20105694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38199" y="2536031"/>
            <a:ext cx="10601800" cy="2018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922744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2011854939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838199" y="365124"/>
            <a:ext cx="5754863" cy="2596554"/>
          </a:xfrm>
          <a:prstGeom prst="rect">
            <a:avLst/>
          </a:prstGeom>
        </p:spPr>
      </p:pic>
      <p:pic>
        <p:nvPicPr>
          <p:cNvPr id="17919890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49602" y="365124"/>
            <a:ext cx="3563873" cy="2564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546566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sz="2400" b="0" i="0" u="none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	典型的河流和水道上的船闸是由水驱动的：当船闸室充满水 以提升内部船只时，水来自上游水体；而当船只在船闸室内 下降时，水则简单地释放到船闸的下游侧。因此，每个船闸 的循环使用的水量等于船闸室的满容量。在水资源 匮乏的地方，这些损失可能是关键的，甚至可能完全终止航行。</a:t>
            </a:r>
            <a:endParaRPr/>
          </a:p>
        </p:txBody>
      </p:sp>
      <p:pic>
        <p:nvPicPr>
          <p:cNvPr id="1262735047" name="">
            <a:hlinkClick r:id="" action="ppaction://media"/>
          </p:cNvPr>
          <p:cNvPicPr>
            <a:picLocks noChangeAspect="1"/>
          </p:cNvPicPr>
          <p:nvPr>
            <p:ph idx="1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rot="0" flipH="0" flipV="0">
            <a:off x="838199" y="1855267"/>
            <a:ext cx="10515600" cy="5030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00291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834830240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838199" y="365124"/>
            <a:ext cx="5754863" cy="2596554"/>
          </a:xfrm>
          <a:prstGeom prst="rect">
            <a:avLst/>
          </a:prstGeom>
        </p:spPr>
      </p:pic>
      <p:pic>
        <p:nvPicPr>
          <p:cNvPr id="10252993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49602" y="365124"/>
            <a:ext cx="3563873" cy="2564373"/>
          </a:xfrm>
          <a:prstGeom prst="rect">
            <a:avLst/>
          </a:prstGeom>
        </p:spPr>
      </p:pic>
      <p:sp>
        <p:nvSpPr>
          <p:cNvPr id="1678566319" name=""/>
          <p:cNvSpPr txBox="1"/>
          <p:nvPr/>
        </p:nvSpPr>
        <p:spPr bwMode="auto">
          <a:xfrm flipH="0" flipV="0">
            <a:off x="1028437" y="3437929"/>
            <a:ext cx="10716704" cy="4575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>
                <a:latin typeface="微软雅黑"/>
                <a:ea typeface="微软雅黑"/>
                <a:cs typeface="微软雅黑"/>
              </a:rPr>
              <a:t>得到：                                                          这 与巴拿马当地的实际情况相符</a:t>
            </a:r>
            <a:endParaRPr/>
          </a:p>
        </p:txBody>
      </p:sp>
      <p:pic>
        <p:nvPicPr>
          <p:cNvPr id="77137068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089546" y="2915812"/>
            <a:ext cx="5559523" cy="1501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783828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微软雅黑"/>
                <a:ea typeface="微软雅黑"/>
                <a:cs typeface="微软雅黑"/>
              </a:rPr>
              <a:t>节水池</a:t>
            </a:r>
            <a:endParaRPr/>
          </a:p>
        </p:txBody>
      </p:sp>
      <p:pic>
        <p:nvPicPr>
          <p:cNvPr id="562584102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838199" y="1690687"/>
            <a:ext cx="10515600" cy="4737059"/>
          </a:xfrm>
          <a:prstGeom prst="rect">
            <a:avLst/>
          </a:prstGeom>
        </p:spPr>
      </p:pic>
      <p:sp>
        <p:nvSpPr>
          <p:cNvPr id="597829382" name=""/>
          <p:cNvSpPr txBox="1"/>
          <p:nvPr/>
        </p:nvSpPr>
        <p:spPr bwMode="auto">
          <a:xfrm flipH="0" flipV="0">
            <a:off x="7353632" y="892968"/>
            <a:ext cx="424232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32713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微软雅黑"/>
                <a:ea typeface="微软雅黑"/>
                <a:cs typeface="微软雅黑"/>
              </a:rPr>
              <a:t>节水池</a:t>
            </a:r>
            <a:endParaRPr/>
          </a:p>
        </p:txBody>
      </p:sp>
      <p:pic>
        <p:nvPicPr>
          <p:cNvPr id="1311438543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838199" y="1631156"/>
            <a:ext cx="5860892" cy="2640210"/>
          </a:xfrm>
          <a:prstGeom prst="rect">
            <a:avLst/>
          </a:prstGeom>
        </p:spPr>
      </p:pic>
      <p:sp>
        <p:nvSpPr>
          <p:cNvPr id="521204596" name=""/>
          <p:cNvSpPr txBox="1"/>
          <p:nvPr/>
        </p:nvSpPr>
        <p:spPr bwMode="auto">
          <a:xfrm flipH="0" flipV="0">
            <a:off x="7353632" y="892968"/>
            <a:ext cx="424232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200822187" name=""/>
          <p:cNvSpPr txBox="1"/>
          <p:nvPr/>
        </p:nvSpPr>
        <p:spPr bwMode="auto">
          <a:xfrm flipH="0" flipV="0">
            <a:off x="6922031" y="967382"/>
            <a:ext cx="464342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所以当每个</a:t>
            </a:r>
            <a:r>
              <a:rPr lang="zh-CN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个节水池不等底等高时，节水率</a:t>
            </a:r>
            <a:endParaRPr/>
          </a:p>
        </p:txBody>
      </p:sp>
      <p:pic>
        <p:nvPicPr>
          <p:cNvPr id="11055133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567684" y="1631156"/>
            <a:ext cx="5352121" cy="1161820"/>
          </a:xfrm>
          <a:prstGeom prst="rect">
            <a:avLst/>
          </a:prstGeom>
        </p:spPr>
      </p:pic>
      <p:sp>
        <p:nvSpPr>
          <p:cNvPr id="919307873" name=""/>
          <p:cNvSpPr txBox="1"/>
          <p:nvPr/>
        </p:nvSpPr>
        <p:spPr bwMode="auto">
          <a:xfrm flipH="0" flipV="0">
            <a:off x="6951796" y="2902148"/>
            <a:ext cx="480126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lang="zh-CN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60975521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739960" y="-1886545"/>
            <a:ext cx="5208984" cy="647699"/>
          </a:xfrm>
          <a:prstGeom prst="rect">
            <a:avLst/>
          </a:prstGeom>
        </p:spPr>
      </p:pic>
      <p:sp>
        <p:nvSpPr>
          <p:cNvPr id="1111238230" name=""/>
          <p:cNvSpPr txBox="1"/>
          <p:nvPr/>
        </p:nvSpPr>
        <p:spPr bwMode="auto">
          <a:xfrm flipH="0" flipV="0">
            <a:off x="1340976" y="5075038"/>
            <a:ext cx="1018583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其中，*w、*s为节水池的参数，*c为船闸的参数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315565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微软雅黑"/>
                <a:ea typeface="微软雅黑"/>
                <a:cs typeface="微软雅黑"/>
              </a:rPr>
              <a:t>节水池</a:t>
            </a:r>
            <a:endParaRPr/>
          </a:p>
        </p:txBody>
      </p:sp>
      <p:pic>
        <p:nvPicPr>
          <p:cNvPr id="716990656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838199" y="1631156"/>
            <a:ext cx="5860892" cy="2640210"/>
          </a:xfrm>
          <a:prstGeom prst="rect">
            <a:avLst/>
          </a:prstGeom>
        </p:spPr>
      </p:pic>
      <p:sp>
        <p:nvSpPr>
          <p:cNvPr id="1053722151" name=""/>
          <p:cNvSpPr txBox="1"/>
          <p:nvPr/>
        </p:nvSpPr>
        <p:spPr bwMode="auto">
          <a:xfrm flipH="0" flipV="0">
            <a:off x="7353632" y="892968"/>
            <a:ext cx="424232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016662782" name=""/>
          <p:cNvSpPr txBox="1"/>
          <p:nvPr/>
        </p:nvSpPr>
        <p:spPr bwMode="auto">
          <a:xfrm flipH="0" flipV="0">
            <a:off x="6922031" y="967382"/>
            <a:ext cx="464342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所以当每个</a:t>
            </a:r>
            <a:r>
              <a:rPr lang="zh-CN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个节水池不等底等高时，节水率</a:t>
            </a:r>
            <a:endParaRPr/>
          </a:p>
        </p:txBody>
      </p:sp>
      <p:pic>
        <p:nvPicPr>
          <p:cNvPr id="55330578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567684" y="1631156"/>
            <a:ext cx="5352121" cy="1161820"/>
          </a:xfrm>
          <a:prstGeom prst="rect">
            <a:avLst/>
          </a:prstGeom>
        </p:spPr>
      </p:pic>
      <p:sp>
        <p:nvSpPr>
          <p:cNvPr id="1304338561" name=""/>
          <p:cNvSpPr txBox="1"/>
          <p:nvPr/>
        </p:nvSpPr>
        <p:spPr bwMode="auto">
          <a:xfrm flipH="0" flipV="0">
            <a:off x="6951796" y="2902148"/>
            <a:ext cx="480090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zh-CN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考虑到经济性和实用性等方面，在实际建造中节水池的高度，面积通常均相同。</a:t>
            </a:r>
            <a:r>
              <a:rPr/>
              <a:t>所以：</a:t>
            </a:r>
            <a:endParaRPr lang="zh-CN" sz="1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81839606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520195" y="3947517"/>
            <a:ext cx="5075758" cy="647699"/>
          </a:xfrm>
          <a:prstGeom prst="rect">
            <a:avLst/>
          </a:prstGeom>
        </p:spPr>
      </p:pic>
      <p:sp>
        <p:nvSpPr>
          <p:cNvPr id="289007544" name=""/>
          <p:cNvSpPr txBox="1"/>
          <p:nvPr/>
        </p:nvSpPr>
        <p:spPr bwMode="auto">
          <a:xfrm flipH="0" flipV="0">
            <a:off x="1340976" y="5075038"/>
            <a:ext cx="1018439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其中，*w、*s为节水池的参数，*c为船闸的参数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580758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493602202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838199" y="1870670"/>
            <a:ext cx="10515600" cy="1076324"/>
          </a:xfrm>
          <a:prstGeom prst="rect">
            <a:avLst/>
          </a:prstGeom>
        </p:spPr>
      </p:pic>
      <p:pic>
        <p:nvPicPr>
          <p:cNvPr id="12725003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163503" y="704056"/>
            <a:ext cx="7864992" cy="888404"/>
          </a:xfrm>
          <a:prstGeom prst="rect">
            <a:avLst/>
          </a:prstGeom>
        </p:spPr>
      </p:pic>
      <p:pic>
        <p:nvPicPr>
          <p:cNvPr id="151793192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38199" y="3115865"/>
            <a:ext cx="10545155" cy="3447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873704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首先，虽然当节水池数量或面积无限增加时，节水率会无限趋近与100%，但是，节水池</a:t>
            </a: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的成本（                                                                                ）也会不断增加。</a:t>
            </a:r>
            <a:endParaRPr sz="24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</p:txBody>
      </p:sp>
      <p:pic>
        <p:nvPicPr>
          <p:cNvPr id="1841658681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>
            <a:off x="2552699" y="2391568"/>
            <a:ext cx="7086600" cy="3219449"/>
          </a:xfrm>
          <a:prstGeom prst="rect">
            <a:avLst/>
          </a:prstGeom>
        </p:spPr>
      </p:pic>
      <p:pic>
        <p:nvPicPr>
          <p:cNvPr id="105003667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826073" y="863202"/>
            <a:ext cx="6488112" cy="639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86477770" name=""/>
          <p:cNvPicPr>
            <a:picLocks noChangeAspect="1"/>
          </p:cNvPicPr>
          <p:nvPr>
            <p:ph idx="1"/>
          </p:nvPr>
        </p:nvPicPr>
        <p:blipFill>
          <a:blip r:embed="rId3"/>
          <a:stretch/>
        </p:blipFill>
        <p:spPr bwMode="auto">
          <a:xfrm rot="0" flipH="0" flipV="0">
            <a:off x="838199" y="1781373"/>
            <a:ext cx="4661937" cy="2117922"/>
          </a:xfrm>
          <a:prstGeom prst="rect">
            <a:avLst/>
          </a:prstGeom>
        </p:spPr>
      </p:pic>
      <p:sp>
        <p:nvSpPr>
          <p:cNvPr id="2014320497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首先，虽然当节水池数量或面积无限增加时，节水率会无限趋近与100%，但是，节水池</a:t>
            </a:r>
            <a:r>
              <a:rPr lang="zh-CN" sz="24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的成本（                                                                                ）也会不断增加。</a:t>
            </a:r>
            <a:endParaRPr sz="2400" b="0" i="0" u="none" strike="noStrike" cap="none" spc="0">
              <a:solidFill>
                <a:schemeClr val="tx1"/>
              </a:solidFill>
              <a:latin typeface="微软雅黑"/>
              <a:cs typeface="微软雅黑"/>
            </a:endParaRPr>
          </a:p>
        </p:txBody>
      </p:sp>
      <p:pic>
        <p:nvPicPr>
          <p:cNvPr id="64359658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826073" y="863202"/>
            <a:ext cx="6488112" cy="639960"/>
          </a:xfrm>
          <a:prstGeom prst="rect">
            <a:avLst/>
          </a:prstGeom>
        </p:spPr>
      </p:pic>
      <p:sp>
        <p:nvSpPr>
          <p:cNvPr id="1761619078" name=""/>
          <p:cNvSpPr txBox="1"/>
          <p:nvPr/>
        </p:nvSpPr>
        <p:spPr bwMode="auto">
          <a:xfrm flipH="0" flipV="0">
            <a:off x="6282070" y="3258856"/>
            <a:ext cx="49715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zh-CN" sz="1800" b="0" i="0" u="none" strike="noStrike" cap="none" spc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……，那么我们将节省下来的水的成本看作节水池带来的收益，有：</a:t>
            </a:r>
            <a:endParaRPr/>
          </a:p>
        </p:txBody>
      </p:sp>
      <p:pic>
        <p:nvPicPr>
          <p:cNvPr id="11913555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38199" y="3977282"/>
            <a:ext cx="10415449" cy="1112639"/>
          </a:xfrm>
          <a:prstGeom prst="rect">
            <a:avLst/>
          </a:prstGeom>
        </p:spPr>
      </p:pic>
      <p:sp>
        <p:nvSpPr>
          <p:cNvPr id="1788883265" name=""/>
          <p:cNvSpPr txBox="1"/>
          <p:nvPr/>
        </p:nvSpPr>
        <p:spPr bwMode="auto">
          <a:xfrm flipH="0" flipV="0">
            <a:off x="983788" y="5476874"/>
            <a:ext cx="1055550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微软雅黑"/>
                <a:ea typeface="微软雅黑"/>
                <a:cs typeface="微软雅黑"/>
              </a:rPr>
              <a:t>其中，仅λ和n为自变量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814314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92306" y="2516831"/>
            <a:ext cx="5423200" cy="1824337"/>
          </a:xfrm>
          <a:prstGeom prst="rect">
            <a:avLst/>
          </a:prstGeom>
        </p:spPr>
      </p:pic>
      <p:sp>
        <p:nvSpPr>
          <p:cNvPr id="151736148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472257077" name=""/>
          <p:cNvPicPr>
            <a:picLocks noChangeAspect="1"/>
          </p:cNvPicPr>
          <p:nvPr>
            <p:ph idx="1"/>
          </p:nvPr>
        </p:nvPicPr>
        <p:blipFill>
          <a:blip r:embed="rId4"/>
          <a:stretch/>
        </p:blipFill>
        <p:spPr bwMode="auto">
          <a:xfrm rot="0" flipH="0" flipV="0">
            <a:off x="1067228" y="2085974"/>
            <a:ext cx="10059600" cy="3256954"/>
          </a:xfrm>
          <a:prstGeom prst="rect">
            <a:avLst/>
          </a:prstGeom>
        </p:spPr>
      </p:pic>
      <p:pic>
        <p:nvPicPr>
          <p:cNvPr id="111676214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29852" y="365124"/>
            <a:ext cx="11122677" cy="1201935"/>
          </a:xfrm>
          <a:prstGeom prst="rect">
            <a:avLst/>
          </a:prstGeom>
        </p:spPr>
      </p:pic>
      <p:pic>
        <p:nvPicPr>
          <p:cNvPr id="128307076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8237197" y="2010923"/>
            <a:ext cx="4115151" cy="333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ONLYOFFICE/8.1.1.27</Application>
  <DocSecurity>0</DocSecurity>
  <PresentationFormat>Widescreen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2024-11-30T05:02:23Z</dcterms:modified>
  <cp:category/>
  <cp:contentStatus/>
  <cp:version/>
</cp:coreProperties>
</file>